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Nz0TgRberffY0ok6BboytMN0G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illow.com/research/data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  CSV data from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https://www.zillow.com/research/data/</a:t>
            </a:r>
            <a:r>
              <a:rPr lang="en-US"/>
              <a:t> that has average home prices by zipcode from 1996 (the beginning of Zillow) to present.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Turned the data around in Pandas from very wide to narrow, expanding 36K rows to 9 million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Sirene:</a:t>
            </a:r>
            <a:endParaRPr/>
          </a:p>
        </p:txBody>
      </p:sp>
      <p:sp>
        <p:nvSpPr>
          <p:cNvPr id="264" name="Google Shape;26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Kyle:</a:t>
            </a:r>
            <a:endParaRPr/>
          </a:p>
        </p:txBody>
      </p:sp>
      <p:sp>
        <p:nvSpPr>
          <p:cNvPr id="295" name="Google Shape;2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40d20fcab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40d20fcab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run regular python code directly in the web application, and write to the web app with simple, </a:t>
            </a:r>
            <a:r>
              <a:rPr lang="en-US"/>
              <a:t>straightforward</a:t>
            </a:r>
            <a:r>
              <a:rPr lang="en-US"/>
              <a:t> commands</a:t>
            </a:r>
            <a:endParaRPr/>
          </a:p>
        </p:txBody>
      </p:sp>
      <p:sp>
        <p:nvSpPr>
          <p:cNvPr id="303" name="Google Shape;303;gc40d20fcab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1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1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5" name="Google Shape;145;p1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1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8" name="Google Shape;148;p1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51" name="Google Shape;151;p1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52" name="Google Shape;152;p1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3" name="Google Shape;153;p1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7" name="Google Shape;157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8" name="Google Shape;158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9" name="Google Shape;159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s://project3-groupj.herokuapp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170" name="Google Shape;170;p1"/>
          <p:cNvPicPr preferRelativeResize="0"/>
          <p:nvPr/>
        </p:nvPicPr>
        <p:blipFill rotWithShape="1">
          <a:blip r:embed="rId3">
            <a:alphaModFix/>
          </a:blip>
          <a:srcRect b="0" l="37490" r="14831" t="9090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84541" y="0"/>
            <a:ext cx="7315200" cy="6858000"/>
          </a:xfrm>
          <a:prstGeom prst="parallelogram">
            <a:avLst>
              <a:gd fmla="val 14937" name="adj"/>
            </a:avLst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3" name="Google Shape;173;p1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1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176" name="Google Shape;176;p1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177" name="Google Shape;177;p1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"/>
          <p:cNvSpPr txBox="1"/>
          <p:nvPr>
            <p:ph type="ctrTitle"/>
          </p:nvPr>
        </p:nvSpPr>
        <p:spPr>
          <a:xfrm>
            <a:off x="4704200" y="1678665"/>
            <a:ext cx="4569803" cy="2369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Butler Final Project</a:t>
            </a:r>
            <a:endParaRPr/>
          </a:p>
        </p:txBody>
      </p:sp>
      <p:sp>
        <p:nvSpPr>
          <p:cNvPr id="179" name="Google Shape;179;p1"/>
          <p:cNvSpPr txBox="1"/>
          <p:nvPr>
            <p:ph idx="1" type="subTitle"/>
          </p:nvPr>
        </p:nvSpPr>
        <p:spPr>
          <a:xfrm>
            <a:off x="4700964" y="4050832"/>
            <a:ext cx="4573037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lt1"/>
                </a:solidFill>
              </a:rPr>
              <a:t> Group J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666"/>
            </a:srgbClr>
          </a:solidFill>
          <a:ln>
            <a:noFill/>
          </a:ln>
        </p:spPr>
      </p:sp>
      <p:sp>
        <p:nvSpPr>
          <p:cNvPr id="181" name="Google Shape;181;p1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803"/>
            </a:srgbClr>
          </a:solidFill>
          <a:ln>
            <a:noFill/>
          </a:ln>
        </p:spPr>
      </p:sp>
      <p:sp>
        <p:nvSpPr>
          <p:cNvPr id="182" name="Google Shape;182;p1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183" name="Google Shape;183;p1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Butler Final Project</a:t>
            </a:r>
            <a:endParaRPr/>
          </a:p>
        </p:txBody>
      </p:sp>
      <p:grpSp>
        <p:nvGrpSpPr>
          <p:cNvPr id="189" name="Google Shape;189;p2"/>
          <p:cNvGrpSpPr/>
          <p:nvPr/>
        </p:nvGrpSpPr>
        <p:grpSpPr>
          <a:xfrm>
            <a:off x="682060" y="2160588"/>
            <a:ext cx="8587916" cy="3881436"/>
            <a:chOff x="4197" y="0"/>
            <a:chExt cx="8587916" cy="3881436"/>
          </a:xfrm>
        </p:grpSpPr>
        <p:sp>
          <p:nvSpPr>
            <p:cNvPr id="190" name="Google Shape;190;p2"/>
            <p:cNvSpPr/>
            <p:nvPr/>
          </p:nvSpPr>
          <p:spPr>
            <a:xfrm rot="-5400000">
              <a:off x="1761924" y="769638"/>
              <a:ext cx="388143" cy="234215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81AF1F"/>
            </a:solidFill>
            <a:ln cap="rnd" cmpd="sng" w="19050">
              <a:solidFill>
                <a:srgbClr val="81A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803864" y="1765594"/>
              <a:ext cx="2323211" cy="350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Sirine </a:t>
              </a:r>
              <a:r>
                <a:rPr lang="en-US" sz="12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Khelifi</a:t>
              </a:r>
              <a:endPara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197" y="0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 txBox="1"/>
            <p:nvPr/>
          </p:nvSpPr>
          <p:spPr>
            <a:xfrm>
              <a:off x="4197" y="0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9142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PowerBI/Tablea</a:t>
              </a: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u/ML</a:t>
              </a:r>
              <a:endParaRPr/>
            </a:p>
          </p:txBody>
        </p:sp>
        <p:cxnSp>
          <p:nvCxnSpPr>
            <p:cNvPr id="194" name="Google Shape;194;p2"/>
            <p:cNvCxnSpPr/>
            <p:nvPr/>
          </p:nvCxnSpPr>
          <p:spPr>
            <a:xfrm>
              <a:off x="1955996" y="1436131"/>
              <a:ext cx="0" cy="310514"/>
            </a:xfrm>
            <a:prstGeom prst="straightConnector1">
              <a:avLst/>
            </a:prstGeom>
            <a:noFill/>
            <a:ln cap="rnd" cmpd="sng" w="12700">
              <a:solidFill>
                <a:srgbClr val="9DDA29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95" name="Google Shape;195;p2"/>
            <p:cNvSpPr/>
            <p:nvPr/>
          </p:nvSpPr>
          <p:spPr>
            <a:xfrm>
              <a:off x="1917182" y="1358502"/>
              <a:ext cx="77628" cy="77628"/>
            </a:xfrm>
            <a:prstGeom prst="ellipse">
              <a:avLst/>
            </a:prstGeom>
            <a:solidFill>
              <a:srgbClr val="81AF1F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127076" y="1746646"/>
              <a:ext cx="2342159" cy="388143"/>
            </a:xfrm>
            <a:prstGeom prst="rect">
              <a:avLst/>
            </a:prstGeom>
            <a:solidFill>
              <a:srgbClr val="9DCE4F"/>
            </a:solidFill>
            <a:ln cap="rnd" cmpd="sng" w="19050">
              <a:solidFill>
                <a:srgbClr val="9DCE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 txBox="1"/>
            <p:nvPr/>
          </p:nvSpPr>
          <p:spPr>
            <a:xfrm>
              <a:off x="3127076" y="1746646"/>
              <a:ext cx="2342159" cy="388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Kyle O’Malley</a:t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346356" y="2522934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 txBox="1"/>
            <p:nvPr/>
          </p:nvSpPr>
          <p:spPr>
            <a:xfrm>
              <a:off x="2346356" y="2522934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0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Streamlit/Heroku/ML</a:t>
              </a:r>
              <a:endParaRPr/>
            </a:p>
          </p:txBody>
        </p:sp>
        <p:cxnSp>
          <p:nvCxnSpPr>
            <p:cNvPr id="200" name="Google Shape;200;p2"/>
            <p:cNvCxnSpPr/>
            <p:nvPr/>
          </p:nvCxnSpPr>
          <p:spPr>
            <a:xfrm>
              <a:off x="4298156" y="2134790"/>
              <a:ext cx="0" cy="310514"/>
            </a:xfrm>
            <a:prstGeom prst="straightConnector1">
              <a:avLst/>
            </a:prstGeom>
            <a:noFill/>
            <a:ln cap="rnd" cmpd="sng" w="12700">
              <a:solidFill>
                <a:srgbClr val="A3DE3A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01" name="Google Shape;201;p2"/>
            <p:cNvSpPr/>
            <p:nvPr/>
          </p:nvSpPr>
          <p:spPr>
            <a:xfrm>
              <a:off x="4259341" y="2445305"/>
              <a:ext cx="77628" cy="77628"/>
            </a:xfrm>
            <a:prstGeom prst="ellipse">
              <a:avLst/>
            </a:prstGeom>
            <a:solidFill>
              <a:srgbClr val="9DCE4F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 rot="5400000">
              <a:off x="6446243" y="769638"/>
              <a:ext cx="388143" cy="234215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BAD696"/>
            </a:solidFill>
            <a:ln cap="rnd" cmpd="sng" w="19050">
              <a:solidFill>
                <a:srgbClr val="BAD69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5469235" y="1765594"/>
              <a:ext cx="2323211" cy="350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Bill Taylor</a:t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88515" y="0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 txBox="1"/>
            <p:nvPr/>
          </p:nvSpPr>
          <p:spPr>
            <a:xfrm>
              <a:off x="4688515" y="0"/>
              <a:ext cx="3903598" cy="1358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b" bIns="91425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SQL </a:t>
              </a: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/ Pandas/Power Point</a:t>
              </a:r>
              <a:endParaRPr/>
            </a:p>
          </p:txBody>
        </p:sp>
        <p:cxnSp>
          <p:nvCxnSpPr>
            <p:cNvPr id="206" name="Google Shape;206;p2"/>
            <p:cNvCxnSpPr/>
            <p:nvPr/>
          </p:nvCxnSpPr>
          <p:spPr>
            <a:xfrm>
              <a:off x="6640315" y="1436131"/>
              <a:ext cx="0" cy="310514"/>
            </a:xfrm>
            <a:prstGeom prst="straightConnector1">
              <a:avLst/>
            </a:prstGeom>
            <a:noFill/>
            <a:ln cap="rnd" cmpd="sng" w="12700">
              <a:solidFill>
                <a:srgbClr val="ABE24B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07" name="Google Shape;207;p2"/>
            <p:cNvSpPr/>
            <p:nvPr/>
          </p:nvSpPr>
          <p:spPr>
            <a:xfrm>
              <a:off x="6601500" y="1358502"/>
              <a:ext cx="77628" cy="77628"/>
            </a:xfrm>
            <a:prstGeom prst="ellipse">
              <a:avLst/>
            </a:prstGeom>
            <a:solidFill>
              <a:srgbClr val="BAD696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/>
          <p:nvPr>
            <p:ph type="title"/>
          </p:nvPr>
        </p:nvSpPr>
        <p:spPr>
          <a:xfrm>
            <a:off x="672280" y="944752"/>
            <a:ext cx="3259016" cy="1462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rebuchet MS"/>
              <a:buNone/>
            </a:pPr>
            <a:r>
              <a:rPr lang="en-US">
                <a:solidFill>
                  <a:srgbClr val="FFFFFF"/>
                </a:solidFill>
              </a:rPr>
              <a:t>Home Value Predictor</a:t>
            </a:r>
            <a:endParaRPr/>
          </a:p>
        </p:txBody>
      </p:sp>
      <p:sp>
        <p:nvSpPr>
          <p:cNvPr id="213" name="Google Shape;213;p3"/>
          <p:cNvSpPr txBox="1"/>
          <p:nvPr>
            <p:ph idx="1" type="body"/>
          </p:nvPr>
        </p:nvSpPr>
        <p:spPr>
          <a:xfrm>
            <a:off x="671513" y="2536031"/>
            <a:ext cx="3123783" cy="3671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We wanted to create a way to predict the average home values for a specific Zip code and Date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Dashboard visualization to explore average home values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Used Machine Learning for predictions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Houses in an area" id="214" name="Google Shape;214;p3"/>
          <p:cNvPicPr preferRelativeResize="0"/>
          <p:nvPr/>
        </p:nvPicPr>
        <p:blipFill rotWithShape="1">
          <a:blip r:embed="rId3">
            <a:alphaModFix/>
          </a:blip>
          <a:srcRect b="0" l="5167" r="8317" t="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data" id="219" name="Google Shape;219;p4"/>
          <p:cNvPicPr preferRelativeResize="0"/>
          <p:nvPr/>
        </p:nvPicPr>
        <p:blipFill rotWithShape="1">
          <a:blip r:embed="rId3">
            <a:alphaModFix/>
          </a:blip>
          <a:srcRect b="0" l="13302" r="21719" t="0"/>
          <a:stretch/>
        </p:blipFill>
        <p:spPr>
          <a:xfrm>
            <a:off x="4266679" y="-4239"/>
            <a:ext cx="7922146" cy="6858001"/>
          </a:xfrm>
          <a:custGeom>
            <a:rect b="b" l="l" r="r" t="t"/>
            <a:pathLst>
              <a:path extrusionOk="0" h="6858001" w="7922146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0" name="Google Shape;220;p4"/>
          <p:cNvSpPr txBox="1"/>
          <p:nvPr>
            <p:ph type="title"/>
          </p:nvPr>
        </p:nvSpPr>
        <p:spPr>
          <a:xfrm>
            <a:off x="677333" y="609600"/>
            <a:ext cx="385112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lang="en-US" cap="none">
                <a:latin typeface="Trebuchet MS"/>
                <a:ea typeface="Trebuchet MS"/>
                <a:cs typeface="Trebuchet MS"/>
                <a:sym typeface="Trebuchet MS"/>
              </a:rPr>
              <a:t>HERE IS THE APP!</a:t>
            </a:r>
            <a:endParaRPr/>
          </a:p>
        </p:txBody>
      </p:sp>
      <p:sp>
        <p:nvSpPr>
          <p:cNvPr id="221" name="Google Shape;221;p4"/>
          <p:cNvSpPr txBox="1"/>
          <p:nvPr>
            <p:ph idx="1" type="body"/>
          </p:nvPr>
        </p:nvSpPr>
        <p:spPr>
          <a:xfrm>
            <a:off x="677334" y="2160589"/>
            <a:ext cx="3851122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u="sng" cap="none">
                <a:solidFill>
                  <a:schemeClr val="hlink"/>
                </a:solidFill>
                <a:hlinkClick r:id="rId4"/>
              </a:rPr>
              <a:t>HTTPS://PROJECT3-GROUPJ.HEROKUAPP.COM/</a:t>
            </a:r>
            <a:endParaRPr cap="none"/>
          </a:p>
        </p:txBody>
      </p:sp>
      <p:cxnSp>
        <p:nvCxnSpPr>
          <p:cNvPr id="222" name="Google Shape;222;p4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4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4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25" name="Google Shape;225;p4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26" name="Google Shape;226;p4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666"/>
            </a:srgbClr>
          </a:solidFill>
          <a:ln>
            <a:noFill/>
          </a:ln>
        </p:spPr>
      </p:sp>
      <p:sp>
        <p:nvSpPr>
          <p:cNvPr id="228" name="Google Shape;228;p4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803"/>
            </a:srgbClr>
          </a:solidFill>
          <a:ln>
            <a:noFill/>
          </a:ln>
        </p:spPr>
      </p:sp>
      <p:sp>
        <p:nvSpPr>
          <p:cNvPr id="229" name="Google Shape;229;p4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230" name="Google Shape;230;p4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7" name="Google Shape;237;p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40" name="Google Shape;240;p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41" name="Google Shape;241;p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43" name="Google Shape;243;p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44" name="Google Shape;244;p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45" name="Google Shape;245;p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glass building with plants on the terrace" id="247" name="Google Shape;247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099" l="9091" r="0" t="102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"/>
          <p:cNvSpPr/>
          <p:nvPr/>
        </p:nvSpPr>
        <p:spPr>
          <a:xfrm>
            <a:off x="3684541" y="0"/>
            <a:ext cx="7315200" cy="6858000"/>
          </a:xfrm>
          <a:prstGeom prst="parallelogram">
            <a:avLst>
              <a:gd fmla="val 14937" name="adj"/>
            </a:avLst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0" name="Google Shape;250;p5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5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5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53" name="Google Shape;253;p5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54" name="Google Shape;254;p5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"/>
          <p:cNvSpPr txBox="1"/>
          <p:nvPr>
            <p:ph type="title"/>
          </p:nvPr>
        </p:nvSpPr>
        <p:spPr>
          <a:xfrm>
            <a:off x="4704200" y="1678665"/>
            <a:ext cx="4569803" cy="2369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5400"/>
              <a:t>ETL Steps in postgresql and pandas</a:t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666"/>
            </a:srgbClr>
          </a:solidFill>
          <a:ln>
            <a:noFill/>
          </a:ln>
        </p:spPr>
      </p:sp>
      <p:sp>
        <p:nvSpPr>
          <p:cNvPr id="257" name="Google Shape;257;p5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803"/>
            </a:srgbClr>
          </a:solidFill>
          <a:ln>
            <a:noFill/>
          </a:ln>
        </p:spPr>
      </p:sp>
      <p:sp>
        <p:nvSpPr>
          <p:cNvPr id="258" name="Google Shape;258;p5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259" name="Google Shape;259;p5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"/>
          <p:cNvSpPr txBox="1"/>
          <p:nvPr/>
        </p:nvSpPr>
        <p:spPr>
          <a:xfrm>
            <a:off x="4344575" y="4579175"/>
            <a:ext cx="544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Read data from CSV and </a:t>
            </a: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transformed</a:t>
            </a: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 in </a:t>
            </a: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, and then exported to Postgres for clean up. </a:t>
            </a:r>
            <a:endParaRPr>
              <a:solidFill>
                <a:srgbClr val="9DDA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DDA29"/>
                </a:solidFill>
                <a:latin typeface="Trebuchet MS"/>
                <a:ea typeface="Trebuchet MS"/>
                <a:cs typeface="Trebuchet MS"/>
                <a:sym typeface="Trebuchet MS"/>
              </a:rPr>
              <a:t>Created three database, one for IN, the MW, and total US</a:t>
            </a:r>
            <a:endParaRPr>
              <a:solidFill>
                <a:srgbClr val="9DDA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DDA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7" name="Google Shape;267;p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9" name="Google Shape;269;p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0" name="Google Shape;270;p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71" name="Google Shape;271;p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73" name="Google Shape;273;p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74" name="Google Shape;274;p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75" name="Google Shape;275;p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Multicolored fiber cables" id="277" name="Google Shape;27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576" l="9091" r="0" t="55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3684541" y="0"/>
            <a:ext cx="7315200" cy="6858000"/>
          </a:xfrm>
          <a:prstGeom prst="parallelogram">
            <a:avLst>
              <a:gd fmla="val 14937" name="adj"/>
            </a:avLst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0" name="Google Shape;280;p6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6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6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83" name="Google Shape;283;p6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84" name="Google Shape;284;p6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"/>
          <p:cNvSpPr txBox="1"/>
          <p:nvPr>
            <p:ph type="title"/>
          </p:nvPr>
        </p:nvSpPr>
        <p:spPr>
          <a:xfrm>
            <a:off x="4163775" y="1678675"/>
            <a:ext cx="60414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5400"/>
              <a:t>Tableau steps &amp; map</a:t>
            </a:r>
            <a:endParaRPr/>
          </a:p>
        </p:txBody>
      </p:sp>
      <p:sp>
        <p:nvSpPr>
          <p:cNvPr id="286" name="Google Shape;286;p6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46666"/>
            </a:srgbClr>
          </a:solidFill>
          <a:ln>
            <a:noFill/>
          </a:ln>
        </p:spPr>
      </p:sp>
      <p:sp>
        <p:nvSpPr>
          <p:cNvPr id="287" name="Google Shape;287;p6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BFE471">
              <a:alpha val="69803"/>
            </a:srgbClr>
          </a:solidFill>
          <a:ln>
            <a:noFill/>
          </a:ln>
        </p:spPr>
      </p:sp>
      <p:sp>
        <p:nvSpPr>
          <p:cNvPr id="288" name="Google Shape;288;p6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289" name="Google Shape;289;p6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 txBox="1"/>
          <p:nvPr/>
        </p:nvSpPr>
        <p:spPr>
          <a:xfrm>
            <a:off x="4347475" y="3388175"/>
            <a:ext cx="54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4429125" y="3571875"/>
            <a:ext cx="540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rebuchet MS"/>
              <a:buChar char="●"/>
            </a:pPr>
            <a:r>
              <a:rPr lang="en-US" sz="1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Database/extract</a:t>
            </a:r>
            <a:endParaRPr sz="1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rebuchet MS"/>
              <a:buChar char="●"/>
            </a:pPr>
            <a:r>
              <a:rPr lang="en-US" sz="1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Dashboard: Map </a:t>
            </a:r>
            <a:r>
              <a:rPr lang="en-US" sz="1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plotting Midwest zip codes &amp; Avg home values using date filter. </a:t>
            </a:r>
            <a:endParaRPr sz="1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rebuchet MS"/>
              <a:buChar char="●"/>
            </a:pPr>
            <a:r>
              <a:rPr lang="en-US" sz="1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Tableau public</a:t>
            </a:r>
            <a:endParaRPr sz="1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0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/>
          <p:nvPr>
            <p:ph type="title"/>
          </p:nvPr>
        </p:nvSpPr>
        <p:spPr>
          <a:xfrm>
            <a:off x="530675" y="778025"/>
            <a:ext cx="50007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en-US" sz="4000">
                <a:solidFill>
                  <a:schemeClr val="accent1"/>
                </a:solidFill>
              </a:rPr>
              <a:t>Machine learning using SCIKIT and ONE-HOT</a:t>
            </a:r>
            <a:endParaRPr/>
          </a:p>
        </p:txBody>
      </p:sp>
      <p:pic>
        <p:nvPicPr>
          <p:cNvPr descr="A delivery drone carrying a package inside a warehouse" id="298" name="Google Shape;29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825" y="1247447"/>
            <a:ext cx="6141900" cy="34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7"/>
          <p:cNvSpPr txBox="1"/>
          <p:nvPr/>
        </p:nvSpPr>
        <p:spPr>
          <a:xfrm>
            <a:off x="673550" y="3102425"/>
            <a:ext cx="477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Drop columns not needed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One Hot encoding for categorical data(County)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manipulated data format to use for user input.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Reshaping, scaling and fitting features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&amp; testing using Linear Regression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●"/>
            </a:pP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Saved the Linear regression model, X and Y scalers using pickle.</a:t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40d20fcab_3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Streamlit</a:t>
            </a:r>
            <a:endParaRPr/>
          </a:p>
        </p:txBody>
      </p:sp>
      <p:sp>
        <p:nvSpPr>
          <p:cNvPr id="306" name="Google Shape;306;gc40d20fcab_3_0"/>
          <p:cNvSpPr txBox="1"/>
          <p:nvPr>
            <p:ph idx="1" type="body"/>
          </p:nvPr>
        </p:nvSpPr>
        <p:spPr>
          <a:xfrm>
            <a:off x="565384" y="2174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Python web application creator </a:t>
            </a:r>
            <a:r>
              <a:rPr lang="en-US"/>
              <a:t>without</a:t>
            </a:r>
            <a:r>
              <a:rPr lang="en-US"/>
              <a:t> front-end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Machine Learning uploaded and used for predictions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c40d20fca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0" y="2236861"/>
            <a:ext cx="4563201" cy="23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Challenges/ Q&amp;A</a:t>
            </a:r>
            <a:endParaRPr/>
          </a:p>
        </p:txBody>
      </p:sp>
      <p:pic>
        <p:nvPicPr>
          <p:cNvPr descr="Building 04" id="313" name="Google Shape;3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349" y="4632648"/>
            <a:ext cx="6352820" cy="22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8"/>
          <p:cNvSpPr txBox="1"/>
          <p:nvPr/>
        </p:nvSpPr>
        <p:spPr>
          <a:xfrm>
            <a:off x="1651525" y="1707525"/>
            <a:ext cx="845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Power BI/Tableau Connections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○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Zip Codes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Streamlit Troubleshooting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Heroku Database Limitations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2021-03-02T01:09:07Z</dcterms:created>
  <dc:creator>William Taylor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